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17" r:id="rId2"/>
    <p:sldId id="494" r:id="rId3"/>
    <p:sldId id="507" r:id="rId4"/>
    <p:sldId id="508" r:id="rId5"/>
    <p:sldId id="503" r:id="rId6"/>
    <p:sldId id="509" r:id="rId7"/>
    <p:sldId id="504" r:id="rId8"/>
    <p:sldId id="505" r:id="rId9"/>
    <p:sldId id="506" r:id="rId10"/>
  </p:sldIdLst>
  <p:sldSz cx="9144000" cy="6858000" type="screen4x3"/>
  <p:notesSz cx="679450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005696"/>
    <a:srgbClr val="008000"/>
    <a:srgbClr val="000000"/>
    <a:srgbClr val="333399"/>
    <a:srgbClr val="FF0066"/>
    <a:srgbClr val="FF33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explosion val="31"/>
          <c:dPt>
            <c:idx val="0"/>
            <c:bubble3D val="0"/>
            <c:explosion val="8"/>
          </c:dPt>
          <c:dLbls>
            <c:dLbl>
              <c:idx val="1"/>
              <c:layout>
                <c:manualLayout>
                  <c:x val="1.1086962559715587E-2"/>
                  <c:y val="-1.242125984251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поддержки субъектов малого и 
среднего предпринимательства-23</c:v>
                </c:pt>
                <c:pt idx="1">
                  <c:v>производства сельскохозяйственной продукции-1</c:v>
                </c:pt>
                <c:pt idx="2">
                  <c:v>социальной защиты населения-5</c:v>
                </c:pt>
              </c:strCache>
            </c:str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23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889276191534273"/>
          <c:y val="0.10795816929133858"/>
          <c:w val="0.46860723808465726"/>
          <c:h val="0.884083661417322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3966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8" rIns="93097" bIns="46548" numCol="1" anchor="t" anchorCtr="0" compatLnSpc="1">
            <a:prstTxWarp prst="textNoShape">
              <a:avLst/>
            </a:prstTxWarp>
          </a:bodyPr>
          <a:lstStyle>
            <a:lvl1pPr defTabSz="931112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946" y="4"/>
            <a:ext cx="2943966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8" rIns="93097" bIns="46548" numCol="1" anchor="t" anchorCtr="0" compatLnSpc="1">
            <a:prstTxWarp prst="textNoShape">
              <a:avLst/>
            </a:prstTxWarp>
          </a:bodyPr>
          <a:lstStyle>
            <a:lvl1pPr algn="r" defTabSz="931112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375"/>
            <a:ext cx="5436236" cy="446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8" rIns="93097" bIns="46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6338"/>
            <a:ext cx="2943966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8" rIns="93097" bIns="46548" numCol="1" anchor="b" anchorCtr="0" compatLnSpc="1">
            <a:prstTxWarp prst="textNoShape">
              <a:avLst/>
            </a:prstTxWarp>
          </a:bodyPr>
          <a:lstStyle>
            <a:lvl1pPr defTabSz="931112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946" y="9426338"/>
            <a:ext cx="2943966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8" rIns="93097" bIns="46548" numCol="1" anchor="b" anchorCtr="0" compatLnSpc="1">
            <a:prstTxWarp prst="textNoShape">
              <a:avLst/>
            </a:prstTxWarp>
          </a:bodyPr>
          <a:lstStyle>
            <a:lvl1pPr algn="r" defTabSz="931112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244B6CE-2166-4AC6-8F2E-64E40FFCF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54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11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3619" indent="-286007" defTabSz="93111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4029" indent="-228806" defTabSz="93111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1640" indent="-228806" defTabSz="93111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9252" indent="-228806" defTabSz="93111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6863" indent="-228806" defTabSz="9311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4475" indent="-228806" defTabSz="9311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32086" indent="-228806" defTabSz="9311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9698" indent="-228806" defTabSz="9311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E05B0FE-122B-4486-B3D5-0462FD2613C5}" type="slidenum">
              <a:rPr lang="ru-RU" sz="1200"/>
              <a:pPr eaLnBrk="1" hangingPunct="1"/>
              <a:t>2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26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EE8F2-AE4F-42BE-8AD9-E541E47FF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59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6B6B-E880-46CC-8017-7F95AF956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68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B6E15-3A4B-45FD-AA9A-7E025E20C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6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0F7E0-63F9-4C3A-8EEA-44F1EFBB2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49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32496-8A68-4F05-8071-0F6525346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4EEEB-E674-4B8C-8B6D-5C1A22817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52A2-A85C-4158-B5B2-30676279F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0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28A8-91BC-46E8-985C-E089B4525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9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4023-23A3-46B7-9F25-86E36A7DC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1BC59-6130-437F-AD98-05464BDE4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2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20EF-290C-464F-B1F0-4B65FBBFC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34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DF4A-D7E5-4953-A324-2C1A70AA1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3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6EF4-2310-4085-AB8B-021449116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2052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246FADD-BE6C-454E-8074-D75DF532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0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ChangeArrowheads="1"/>
          </p:cNvSpPr>
          <p:nvPr/>
        </p:nvSpPr>
        <p:spPr bwMode="auto">
          <a:xfrm>
            <a:off x="358654" y="2060848"/>
            <a:ext cx="867645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rgbClr val="008080"/>
                </a:solidFill>
                <a:latin typeface="Calibri" pitchFamily="34" charset="0"/>
              </a:rPr>
              <a:t>УПРАВЛЕНИЕ </a:t>
            </a:r>
          </a:p>
          <a:p>
            <a:pPr algn="ctr"/>
            <a:r>
              <a:rPr lang="ru-RU" b="1" dirty="0" smtClean="0">
                <a:solidFill>
                  <a:srgbClr val="008080"/>
                </a:solidFill>
                <a:latin typeface="Calibri" pitchFamily="34" charset="0"/>
              </a:rPr>
              <a:t>ФЕДЕРАЛЬНОЙ АНТИМОНОПОЛЬНОЙ СЛУЖБЫ ПО ВОРОНЕЖСКОЙ ОБЛАСТИ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358653" y="3284984"/>
            <a:ext cx="8389811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endParaRPr lang="ru-RU" sz="1800" b="1" dirty="0" smtClean="0">
              <a:solidFill>
                <a:srgbClr val="00808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008080"/>
                </a:solidFill>
              </a:rPr>
              <a:t>О ПРОБЛЕМАХ ПРИ РАСПРЕДЕЛЕНИИ ГОСУДАРСТВЕННЫХ ИЛИ МУНИЦИПАЛЬНЫХ ПРЕФЕРЕНЦИЙ В ГОРОДСКОМ ОКРУГЕ </a:t>
            </a:r>
          </a:p>
          <a:p>
            <a:pPr algn="ctr"/>
            <a:r>
              <a:rPr lang="ru-RU" sz="1800" b="1" dirty="0" smtClean="0">
                <a:solidFill>
                  <a:srgbClr val="008080"/>
                </a:solidFill>
              </a:rPr>
              <a:t>ГОРОД ВОРОНЕЖ</a:t>
            </a:r>
          </a:p>
          <a:p>
            <a:pPr algn="ctr"/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6190" y="4979020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</a:rPr>
              <a:t>Руководитель управления В.В. Рохмистров</a:t>
            </a:r>
            <a:endParaRPr lang="ru-RU" sz="16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03250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0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BB6B394-783C-4CB3-BBFE-7D5D19D380A4}" type="slidenum">
              <a:rPr lang="ru-RU" sz="1600" smtClean="0">
                <a:solidFill>
                  <a:schemeClr val="bg1"/>
                </a:solidFill>
              </a:rPr>
              <a:pPr eaLnBrk="1" hangingPunct="1"/>
              <a:t>2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7547"/>
            <a:ext cx="8229600" cy="465313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000" dirty="0">
                <a:solidFill>
                  <a:srgbClr val="008080"/>
                </a:solidFill>
              </a:rPr>
              <a:t>Предоставление государственных и муниципальных преференций – важное </a:t>
            </a:r>
            <a:r>
              <a:rPr lang="ru-RU" sz="2000" dirty="0" smtClean="0">
                <a:solidFill>
                  <a:srgbClr val="008080"/>
                </a:solidFill>
              </a:rPr>
              <a:t>направление работы органов власти всех уровней, </a:t>
            </a:r>
            <a:r>
              <a:rPr lang="ru-RU" sz="2000" dirty="0">
                <a:solidFill>
                  <a:srgbClr val="008080"/>
                </a:solidFill>
              </a:rPr>
              <a:t>которое имеет существенное значение </a:t>
            </a:r>
            <a:r>
              <a:rPr lang="ru-RU" sz="2000" dirty="0" smtClean="0">
                <a:solidFill>
                  <a:srgbClr val="008080"/>
                </a:solidFill>
              </a:rPr>
              <a:t>не только для </a:t>
            </a:r>
            <a:r>
              <a:rPr lang="ru-RU" sz="2000" dirty="0">
                <a:solidFill>
                  <a:srgbClr val="008080"/>
                </a:solidFill>
              </a:rPr>
              <a:t>поддержки и развития предпринимательской деятельности, </a:t>
            </a:r>
            <a:r>
              <a:rPr lang="ru-RU" sz="2000" dirty="0" smtClean="0">
                <a:solidFill>
                  <a:srgbClr val="008080"/>
                </a:solidFill>
              </a:rPr>
              <a:t>но </a:t>
            </a:r>
            <a:r>
              <a:rPr lang="ru-RU" sz="2000" dirty="0">
                <a:solidFill>
                  <a:srgbClr val="008080"/>
                </a:solidFill>
              </a:rPr>
              <a:t>и для </a:t>
            </a:r>
            <a:r>
              <a:rPr lang="ru-RU" sz="2000" dirty="0" smtClean="0">
                <a:solidFill>
                  <a:srgbClr val="008080"/>
                </a:solidFill>
              </a:rPr>
              <a:t>решения многих важных региональных проблем </a:t>
            </a:r>
            <a:r>
              <a:rPr lang="ru-RU" sz="2000" dirty="0">
                <a:solidFill>
                  <a:srgbClr val="008080"/>
                </a:solidFill>
              </a:rPr>
              <a:t>управления в рамках действующего законодательства.</a:t>
            </a:r>
            <a:br>
              <a:rPr lang="ru-RU" sz="2000" dirty="0">
                <a:solidFill>
                  <a:srgbClr val="008080"/>
                </a:solidFill>
              </a:rPr>
            </a:br>
            <a:r>
              <a:rPr lang="ru-RU" sz="2000" dirty="0" smtClean="0">
                <a:solidFill>
                  <a:srgbClr val="008080"/>
                </a:solidFill>
              </a:rPr>
              <a:t>В настоящее время властные </a:t>
            </a:r>
            <a:r>
              <a:rPr lang="ru-RU" sz="2000" dirty="0">
                <a:solidFill>
                  <a:srgbClr val="008080"/>
                </a:solidFill>
              </a:rPr>
              <a:t>органы не в полной мере используют механизм предоставления государственных и муниципальных преференций в части реализации всех возможных их целей.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98072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8080"/>
                </a:solidFill>
              </a:rPr>
              <a:t>Обоснование необходимости вынесения вопроса на заседание</a:t>
            </a:r>
            <a:endParaRPr lang="ru-RU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08112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Цели выделения государственных или муниципальных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преференций предусмотренные в соответствии с Федеральным законом № 135-ФЗ от 26.06.2006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09391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1) обеспечения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жизнедеятельности населения в районах Крайнего Севера и приравненных к ним местностях;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2) развития образования и науки;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3) проведения научных исследований;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4) защиты окружающей среды;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5) сохранения, использования, популяризации и государственной охраны объектов культурного наследия (памятников истории и культуры) народов Российской Федерации;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6) развития культуры, искусства и сохранения культурных ценностей;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7) развития физической культуры и спорта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11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08112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Цели выделения государственных или муниципальных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преференций предусмотренные в соответствии с Федеральным законом № 135-ФЗ от 26.06.2006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1764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8) обеспечения обороноспособности страны и безопасности государства;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9) производства сельскохозяйственной продукции;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10) социального обеспечения населения;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11) охраны труда;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12) охраны здоровья граждан;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13) поддержки субъектов малого и среднего предпринимательства;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13.1) поддержки социально ориентированных некоммерческих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организаций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14) определяемых другими федеральными законами, нормативными правовыми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актами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2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Итоги работы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Воронежского УФАС России 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 рассмотрению заявлений о даче согласия на предоставление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преференций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2011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060848"/>
            <a:ext cx="7416824" cy="4032448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Рассмотрено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47 ходатайств о предоставлении государственных и муниципальных преференций.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Из них в удовлетворении отказано 18 по причинам несоответствия целям предоставления преференций, указанным в статье 19 Закона «О защите конкуренции» либо в связи с тем, что предоставление таких преференций может привести к устранению или недопущению конкуренции. 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0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08112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Цели на которые выделяются преференции в настоящее время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49758825"/>
              </p:ext>
            </p:extLst>
          </p:nvPr>
        </p:nvGraphicFramePr>
        <p:xfrm>
          <a:off x="1115616" y="1988840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24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022" y="867657"/>
            <a:ext cx="8527964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008080"/>
                </a:solidFill>
              </a:rPr>
              <a:t>Направления совершенствования механизма управления региональными программами с использованием преференций</a:t>
            </a:r>
            <a:endParaRPr lang="ru-RU" sz="2400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2710" y="5445224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8080"/>
                </a:solidFill>
              </a:rPr>
              <a:t>Программа «Развитие и поддержка малого и среднего предпринимательства Воронежской области на 2011-2015 годы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930" y="2060848"/>
            <a:ext cx="82809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8080"/>
                </a:solidFill>
              </a:rPr>
              <a:t>Региональная программа развития конкуренции в Воронежской области на 2010-2012 год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475" y="3717032"/>
            <a:ext cx="29171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8080"/>
                </a:solidFill>
              </a:rPr>
              <a:t>Предпринимательское сообщество Воронежской области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92951" y="3213993"/>
            <a:ext cx="2682188" cy="194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8080"/>
                </a:solidFill>
              </a:rPr>
              <a:t>Перечень государственного и муниципального имущества и гарантий для предоставления в качестве преференций 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0768" y="2636912"/>
            <a:ext cx="813690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8080"/>
                </a:solidFill>
              </a:rPr>
              <a:t>Приоритетные рынки и направления предпринимательской </a:t>
            </a:r>
            <a:r>
              <a:rPr lang="ru-RU" sz="1800" dirty="0" smtClean="0">
                <a:solidFill>
                  <a:srgbClr val="008080"/>
                </a:solidFill>
              </a:rPr>
              <a:t>деятельности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137929" y="3501008"/>
            <a:ext cx="2221105" cy="13681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ru-RU" sz="2000" dirty="0" smtClean="0">
                <a:solidFill>
                  <a:srgbClr val="008080"/>
                </a:solidFill>
              </a:rPr>
              <a:t>Преференции</a:t>
            </a:r>
            <a:endParaRPr lang="ru-RU" sz="2000" dirty="0">
              <a:solidFill>
                <a:srgbClr val="008080"/>
              </a:solidFill>
            </a:endParaRPr>
          </a:p>
        </p:txBody>
      </p:sp>
      <p:cxnSp>
        <p:nvCxnSpPr>
          <p:cNvPr id="25" name="Прямая со стрелкой 24"/>
          <p:cNvCxnSpPr>
            <a:stCxn id="14" idx="3"/>
            <a:endCxn id="11" idx="1"/>
          </p:cNvCxnSpPr>
          <p:nvPr/>
        </p:nvCxnSpPr>
        <p:spPr>
          <a:xfrm>
            <a:off x="2359034" y="4185084"/>
            <a:ext cx="23391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3"/>
            <a:endCxn id="9" idx="1"/>
          </p:cNvCxnSpPr>
          <p:nvPr/>
        </p:nvCxnSpPr>
        <p:spPr>
          <a:xfrm>
            <a:off x="5275139" y="4185084"/>
            <a:ext cx="3053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131840" y="2996952"/>
            <a:ext cx="0" cy="217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/>
          <p:nvPr/>
        </p:nvCxnSpPr>
        <p:spPr>
          <a:xfrm>
            <a:off x="3131840" y="5156174"/>
            <a:ext cx="0" cy="289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Прямоугольник 1032"/>
          <p:cNvSpPr/>
          <p:nvPr/>
        </p:nvSpPr>
        <p:spPr>
          <a:xfrm>
            <a:off x="8676456" y="1628800"/>
            <a:ext cx="288032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8080"/>
                </a:solidFill>
              </a:rPr>
              <a:t>Развитие региона</a:t>
            </a:r>
            <a:endParaRPr lang="ru-RU" sz="2000" dirty="0">
              <a:solidFill>
                <a:srgbClr val="008080"/>
              </a:solidFill>
            </a:endParaRPr>
          </a:p>
        </p:txBody>
      </p:sp>
      <p:cxnSp>
        <p:nvCxnSpPr>
          <p:cNvPr id="1035" name="Прямая со стрелкой 1034"/>
          <p:cNvCxnSpPr>
            <a:stCxn id="9" idx="3"/>
          </p:cNvCxnSpPr>
          <p:nvPr/>
        </p:nvCxnSpPr>
        <p:spPr>
          <a:xfrm>
            <a:off x="8497607" y="4185084"/>
            <a:ext cx="17884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 стрелкой 1036"/>
          <p:cNvCxnSpPr>
            <a:stCxn id="8" idx="3"/>
          </p:cNvCxnSpPr>
          <p:nvPr/>
        </p:nvCxnSpPr>
        <p:spPr>
          <a:xfrm>
            <a:off x="8418850" y="2348880"/>
            <a:ext cx="2576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 стрелкой 1038"/>
          <p:cNvCxnSpPr>
            <a:stCxn id="7" idx="3"/>
          </p:cNvCxnSpPr>
          <p:nvPr/>
        </p:nvCxnSpPr>
        <p:spPr>
          <a:xfrm>
            <a:off x="8281582" y="5769260"/>
            <a:ext cx="39487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 стрелкой 1042"/>
          <p:cNvCxnSpPr/>
          <p:nvPr/>
        </p:nvCxnSpPr>
        <p:spPr>
          <a:xfrm>
            <a:off x="4644008" y="2996952"/>
            <a:ext cx="0" cy="217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 стрелкой 1044"/>
          <p:cNvCxnSpPr/>
          <p:nvPr/>
        </p:nvCxnSpPr>
        <p:spPr>
          <a:xfrm flipV="1">
            <a:off x="4644008" y="5156174"/>
            <a:ext cx="0" cy="289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 стрелкой 1046"/>
          <p:cNvCxnSpPr/>
          <p:nvPr/>
        </p:nvCxnSpPr>
        <p:spPr>
          <a:xfrm flipH="1">
            <a:off x="1248481" y="4869160"/>
            <a:ext cx="1" cy="57606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Прямая со стрелкой 1049"/>
          <p:cNvCxnSpPr>
            <a:endCxn id="14" idx="0"/>
          </p:cNvCxnSpPr>
          <p:nvPr/>
        </p:nvCxnSpPr>
        <p:spPr>
          <a:xfrm>
            <a:off x="1248481" y="2996952"/>
            <a:ext cx="1" cy="50405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Прямая со стрелкой 1051"/>
          <p:cNvCxnSpPr>
            <a:endCxn id="9" idx="0"/>
          </p:cNvCxnSpPr>
          <p:nvPr/>
        </p:nvCxnSpPr>
        <p:spPr>
          <a:xfrm>
            <a:off x="7039041" y="2996952"/>
            <a:ext cx="0" cy="72008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 стрелкой 1054"/>
          <p:cNvCxnSpPr>
            <a:stCxn id="9" idx="2"/>
          </p:cNvCxnSpPr>
          <p:nvPr/>
        </p:nvCxnSpPr>
        <p:spPr>
          <a:xfrm>
            <a:off x="7039041" y="4653136"/>
            <a:ext cx="0" cy="7920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56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/>
          <a:lstStyle/>
          <a:p>
            <a:r>
              <a:rPr lang="ru-RU" sz="2400" dirty="0" smtClean="0">
                <a:solidFill>
                  <a:srgbClr val="008080"/>
                </a:solidFill>
              </a:rPr>
              <a:t>Предложения</a:t>
            </a:r>
            <a:endParaRPr lang="ru-RU" sz="2400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rgbClr val="008080"/>
                </a:solidFill>
              </a:rPr>
              <a:t>Сформировать единую систему по предоставлению преференций (определить перечень государственного и муниципального имущества и гарантий предоставляемых в виде преференций и др.) ;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8080"/>
                </a:solidFill>
              </a:rPr>
              <a:t>определить </a:t>
            </a:r>
            <a:r>
              <a:rPr lang="ru-RU" sz="2000" dirty="0">
                <a:solidFill>
                  <a:srgbClr val="008080"/>
                </a:solidFill>
              </a:rPr>
              <a:t>уполномоченные органы по предоставлению </a:t>
            </a:r>
            <a:r>
              <a:rPr lang="ru-RU" sz="2000" dirty="0" smtClean="0">
                <a:solidFill>
                  <a:srgbClr val="008080"/>
                </a:solidFill>
              </a:rPr>
              <a:t>преференций</a:t>
            </a:r>
            <a:r>
              <a:rPr lang="ru-RU" sz="2000" dirty="0">
                <a:solidFill>
                  <a:srgbClr val="008080"/>
                </a:solidFill>
              </a:rPr>
              <a:t>;</a:t>
            </a:r>
            <a:endParaRPr lang="ru-RU" sz="2000" dirty="0" smtClean="0">
              <a:solidFill>
                <a:srgbClr val="00808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8080"/>
                </a:solidFill>
              </a:rPr>
              <a:t>образовать </a:t>
            </a:r>
            <a:r>
              <a:rPr lang="ru-RU" sz="2000" dirty="0">
                <a:solidFill>
                  <a:srgbClr val="008080"/>
                </a:solidFill>
              </a:rPr>
              <a:t>действующие на постоянной основе комиссии по предоставлению преференций на территории муниципальных образований (районов</a:t>
            </a:r>
            <a:r>
              <a:rPr lang="ru-RU" sz="2000" dirty="0" smtClean="0">
                <a:solidFill>
                  <a:srgbClr val="008080"/>
                </a:solidFill>
              </a:rPr>
              <a:t>);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8080"/>
                </a:solidFill>
              </a:rPr>
              <a:t>разработать </a:t>
            </a:r>
            <a:r>
              <a:rPr lang="ru-RU" sz="2000" dirty="0">
                <a:solidFill>
                  <a:srgbClr val="008080"/>
                </a:solidFill>
              </a:rPr>
              <a:t>положения о комиссиях по предоставлению муниципальных преференций на территориях муниципальных образований, определить их задачи (организация предоставления), полномочия (предварительное рассмотрение заявлений, формирование пакета документов, взаимодействие с АМО), систему контроля за использованием предоставленных преференций.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4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91318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8080"/>
                </a:solidFill>
              </a:rPr>
              <a:t>СПАСИБО ЗА ВНИМАНИЕ!</a:t>
            </a:r>
            <a:endParaRPr lang="ru-RU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4EEEB-E674-4B8C-8B6D-5C1A228170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8835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17841</TotalTime>
  <Words>462</Words>
  <Application>Microsoft Office PowerPoint</Application>
  <PresentationFormat>Экран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Презентация PowerPoint</vt:lpstr>
      <vt:lpstr>Предоставление государственных и муниципальных преференций – важное направление работы органов власти всех уровней, которое имеет существенное значение не только для поддержки и развития предпринимательской деятельности, но и для решения многих важных региональных проблем управления в рамках действующего законодательства. В настоящее время властные органы не в полной мере используют механизм предоставления государственных и муниципальных преференций в части реализации всех возможных их целей. </vt:lpstr>
      <vt:lpstr>Цели выделения государственных или муниципальных преференций предусмотренные в соответствии с Федеральным законом № 135-ФЗ от 26.06.2006</vt:lpstr>
      <vt:lpstr>Цели выделения государственных или муниципальных преференций предусмотренные в соответствии с Федеральным законом № 135-ФЗ от 26.06.2006</vt:lpstr>
      <vt:lpstr>Итоги работы Воронежского УФАС России  по рассмотрению заявлений о даче согласия на предоставление преференций  в 2011 году</vt:lpstr>
      <vt:lpstr>Цели на которые выделяются преференции в настоящее время</vt:lpstr>
      <vt:lpstr>Направления совершенствования механизма управления региональными программами с использованием преференций</vt:lpstr>
      <vt:lpstr>Предложения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Valued Acer Customer</cp:lastModifiedBy>
  <cp:revision>1396</cp:revision>
  <cp:lastPrinted>2012-03-30T11:49:23Z</cp:lastPrinted>
  <dcterms:created xsi:type="dcterms:W3CDTF">2010-09-23T12:59:34Z</dcterms:created>
  <dcterms:modified xsi:type="dcterms:W3CDTF">2012-04-02T06:20:14Z</dcterms:modified>
</cp:coreProperties>
</file>